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62" r:id="rId2"/>
    <p:sldId id="644" r:id="rId3"/>
    <p:sldId id="647" r:id="rId4"/>
    <p:sldId id="645" r:id="rId5"/>
    <p:sldId id="648" r:id="rId6"/>
    <p:sldId id="646" r:id="rId7"/>
    <p:sldId id="649" r:id="rId8"/>
    <p:sldId id="650" r:id="rId9"/>
    <p:sldId id="651" r:id="rId10"/>
    <p:sldId id="652" r:id="rId11"/>
    <p:sldId id="653" r:id="rId12"/>
    <p:sldId id="654" r:id="rId13"/>
    <p:sldId id="655" r:id="rId14"/>
    <p:sldId id="656" r:id="rId15"/>
    <p:sldId id="657" r:id="rId16"/>
    <p:sldId id="658" r:id="rId17"/>
    <p:sldId id="659" r:id="rId18"/>
    <p:sldId id="661" r:id="rId19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C9"/>
    <a:srgbClr val="DEC45A"/>
    <a:srgbClr val="A6A0D4"/>
    <a:srgbClr val="CC0066"/>
    <a:srgbClr val="339966"/>
    <a:srgbClr val="0099FF"/>
    <a:srgbClr val="5555DD"/>
    <a:srgbClr val="7777BB"/>
    <a:srgbClr val="9999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5" autoAdjust="0"/>
    <p:restoredTop sz="90284" autoAdjust="0"/>
  </p:normalViewPr>
  <p:slideViewPr>
    <p:cSldViewPr snapToGrid="0">
      <p:cViewPr varScale="1">
        <p:scale>
          <a:sx n="127" d="100"/>
          <a:sy n="127" d="100"/>
        </p:scale>
        <p:origin x="4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7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520"/>
    </p:cViewPr>
  </p:sorterViewPr>
  <p:notesViewPr>
    <p:cSldViewPr>
      <p:cViewPr varScale="1">
        <p:scale>
          <a:sx n="71" d="100"/>
          <a:sy n="71" d="100"/>
        </p:scale>
        <p:origin x="-2124" y="-11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32DF6C98-25F2-404E-B943-567888E10B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9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32744E7F-5BDF-A84F-BFF3-04D95F3DA6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3297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08BF55-499D-A84C-A9AA-776A0D863514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BB9800B-4FD8-9A44-8714-A60F6926D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5EC56C5-57AC-9546-9CD6-B05570ACC7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EBD09F22-2EC9-4942-B42D-8B44437968D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C7812-02E8-A849-9E0B-8BE59F3C9A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FCE57-75DD-704F-827D-B037724E6A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D7D9E-8298-7543-B8E3-4029EC78466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9F87-E3D0-FB4E-8104-ADD3AC6E2BB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575BF-BF3C-4842-8090-062A4B4EBF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928F6-2049-9E4D-8EF0-2371A7AFAA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D0351-1627-F547-96B8-C4FD345764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5B6C5-CA54-E144-88C8-4E9AC09801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A5771-FA21-E64E-8291-596A856067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41300"/>
            <a:ext cx="1943100" cy="58547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41300"/>
            <a:ext cx="5678487" cy="58547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553200"/>
            <a:ext cx="17256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553200"/>
            <a:ext cx="39592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2F81F-F1C9-9D47-A107-3B1813A72C8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527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3341EBC-3158-E14E-980E-7A7BFCD19A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46986CD-3D99-0744-8090-2ED79DB243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9CB0EE5-B0AE-2B49-B06A-0D43F23532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1F7AF856-49C9-D642-973F-ED515224B20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67BA46FB-FC79-2948-99E6-2D2106D94BC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7D00956-BFE3-EE4B-882F-C147EEB0B7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r>
              <a:rPr lang="en-US" sz="4400" dirty="0"/>
              <a:t>Statistical Methods</a:t>
            </a:r>
            <a:br>
              <a:rPr lang="en-US" sz="4400" dirty="0"/>
            </a:br>
            <a:r>
              <a:rPr lang="en-US" sz="4400" dirty="0"/>
              <a:t>for Data Analysis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a </a:t>
            </a:r>
            <a:r>
              <a:rPr lang="en-US" sz="4400" i="1" dirty="0" err="1"/>
              <a:t>RooStats</a:t>
            </a:r>
            <a:r>
              <a:rPr lang="en-US" sz="4400" i="1" dirty="0"/>
              <a:t> example</a:t>
            </a:r>
            <a:endParaRPr lang="en-US" sz="4400" i="1" dirty="0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RooStats</a:t>
            </a:r>
            <a:r>
              <a:rPr lang="en-US" dirty="0"/>
              <a:t> toolkit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Concepts:</a:t>
            </a:r>
          </a:p>
          <a:p>
            <a:pPr lvl="1"/>
            <a:r>
              <a:rPr lang="en-US" dirty="0"/>
              <a:t>PDF modeling: done via </a:t>
            </a:r>
            <a:r>
              <a:rPr lang="en-US" dirty="0" err="1"/>
              <a:t>RooFit</a:t>
            </a:r>
            <a:r>
              <a:rPr lang="en-US" dirty="0"/>
              <a:t> package</a:t>
            </a:r>
          </a:p>
          <a:p>
            <a:pPr lvl="1"/>
            <a:r>
              <a:rPr lang="en-US" dirty="0"/>
              <a:t>Workspace: an area where the PDF and data model can be defined, and saved to disk for later use</a:t>
            </a:r>
          </a:p>
          <a:p>
            <a:pPr lvl="1"/>
            <a:r>
              <a:rPr lang="en-US" dirty="0"/>
              <a:t>Interval Calculator: abstract class for computation of confidence intervals:</a:t>
            </a:r>
          </a:p>
          <a:p>
            <a:pPr lvl="2"/>
            <a:r>
              <a:rPr lang="en-US" dirty="0"/>
              <a:t>Bayesian (plain, Markov Chain), central </a:t>
            </a:r>
            <a:r>
              <a:rPr lang="en-US" dirty="0" err="1"/>
              <a:t>Neyman</a:t>
            </a:r>
            <a:r>
              <a:rPr lang="en-US" dirty="0"/>
              <a:t>, Feldman-Cousins, …</a:t>
            </a:r>
          </a:p>
          <a:p>
            <a:pPr lvl="1"/>
            <a:r>
              <a:rPr lang="en-US" dirty="0"/>
              <a:t>Hypothesis test calculator: abstract class to compute </a:t>
            </a:r>
            <a:r>
              <a:rPr lang="en-US" dirty="0" err="1"/>
              <a:t>p</a:t>
            </a:r>
            <a:r>
              <a:rPr lang="en-US" dirty="0"/>
              <a:t>-values, significance, </a:t>
            </a:r>
            <a:r>
              <a:rPr lang="en-US" dirty="0" err="1"/>
              <a:t>CLs</a:t>
            </a:r>
            <a:r>
              <a:rPr lang="en-US" dirty="0"/>
              <a:t>, … 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Step-by-step example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A6A6A6"/>
                </a:solidFill>
              </a:rPr>
              <a:t>Example presented during the last CMS Data Analysis School (FNAL-Pisa), by </a:t>
            </a:r>
            <a:r>
              <a:rPr lang="it-IT" sz="2000" dirty="0" err="1">
                <a:solidFill>
                  <a:schemeClr val="accent2"/>
                </a:solidFill>
              </a:rPr>
              <a:t>Gena</a:t>
            </a:r>
            <a:r>
              <a:rPr lang="it-IT" sz="2000" dirty="0">
                <a:solidFill>
                  <a:schemeClr val="accent2"/>
                </a:solidFill>
              </a:rPr>
              <a:t> </a:t>
            </a:r>
            <a:r>
              <a:rPr lang="it-IT" sz="2000" dirty="0" err="1">
                <a:solidFill>
                  <a:schemeClr val="accent2"/>
                </a:solidFill>
              </a:rPr>
              <a:t>Kukartsev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/>
              <a:t>Create a ROOT macro, say </a:t>
            </a:r>
            <a:r>
              <a:rPr lang="en-US" sz="2000" b="1" dirty="0" err="1">
                <a:solidFill>
                  <a:srgbClr val="262699"/>
                </a:solidFill>
                <a:latin typeface="Courier New"/>
                <a:cs typeface="Courier New"/>
              </a:rPr>
              <a:t>counting.C</a:t>
            </a:r>
            <a:r>
              <a:rPr lang="en-US" sz="2000" dirty="0"/>
              <a:t>, with a void function, say </a:t>
            </a:r>
            <a:r>
              <a:rPr lang="it-IT" sz="20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MakeWorkspace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()</a:t>
            </a:r>
            <a:r>
              <a:rPr lang="en-US" sz="2000" dirty="0"/>
              <a:t>  </a:t>
            </a:r>
          </a:p>
          <a:p>
            <a:pPr lvl="1"/>
            <a:r>
              <a:rPr lang="en-US" sz="1800" dirty="0"/>
              <a:t>#include directives and other details skipped for sake of simplicity; complete code available on request</a:t>
            </a:r>
          </a:p>
          <a:p>
            <a:r>
              <a:rPr lang="en-US" sz="2000" dirty="0"/>
              <a:t>Create workspace, save to disk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1259042" y="3596666"/>
            <a:ext cx="6724948" cy="2727483"/>
          </a:xfrm>
          <a:prstGeom prst="roundRect">
            <a:avLst>
              <a:gd name="adj" fmla="val 12217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b="1" dirty="0" err="1">
                <a:latin typeface="Courier New"/>
                <a:cs typeface="Courier New"/>
              </a:rPr>
              <a:t>void</a:t>
            </a:r>
            <a:r>
              <a:rPr lang="it-IT" b="1" dirty="0">
                <a:latin typeface="Courier New"/>
                <a:cs typeface="Courier New"/>
              </a:rPr>
              <a:t> </a:t>
            </a:r>
            <a:r>
              <a:rPr lang="it-IT" b="1" dirty="0" err="1">
                <a:latin typeface="Courier New"/>
                <a:cs typeface="Courier New"/>
              </a:rPr>
              <a:t>MakeWorkspace</a:t>
            </a:r>
            <a:r>
              <a:rPr lang="it-IT" b="1" dirty="0">
                <a:latin typeface="Courier New"/>
                <a:cs typeface="Courier New"/>
              </a:rPr>
              <a:t>( </a:t>
            </a:r>
            <a:r>
              <a:rPr lang="it-IT" b="1" dirty="0" err="1">
                <a:latin typeface="Courier New"/>
                <a:cs typeface="Courier New"/>
              </a:rPr>
              <a:t>void</a:t>
            </a:r>
            <a:r>
              <a:rPr lang="it-IT" b="1" dirty="0">
                <a:latin typeface="Courier New"/>
                <a:cs typeface="Courier New"/>
              </a:rPr>
              <a:t> ){</a:t>
            </a:r>
          </a:p>
          <a:p>
            <a:endParaRPr lang="it-IT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b="1" dirty="0">
                <a:solidFill>
                  <a:srgbClr val="800000"/>
                </a:solidFill>
                <a:latin typeface="Courier New"/>
                <a:cs typeface="Courier New"/>
              </a:rPr>
              <a:t>  // create </a:t>
            </a:r>
            <a:r>
              <a:rPr lang="it-IT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  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RooWorkspace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 * 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pWs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 = 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new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RooWorkspace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("</a:t>
            </a:r>
            <a:r>
              <a:rPr lang="it-IT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myWS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");</a:t>
            </a:r>
          </a:p>
          <a:p>
            <a:endParaRPr kumimoji="0" lang="it-IT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  <a:p>
            <a:r>
              <a:rPr lang="it-IT" b="1" dirty="0">
                <a:solidFill>
                  <a:srgbClr val="800000"/>
                </a:solidFill>
                <a:latin typeface="Courier New"/>
                <a:cs typeface="Courier New"/>
              </a:rPr>
              <a:t>  // </a:t>
            </a:r>
            <a:r>
              <a:rPr lang="it-IT" b="1" dirty="0" err="1">
                <a:solidFill>
                  <a:srgbClr val="800000"/>
                </a:solidFill>
                <a:latin typeface="Courier New"/>
                <a:cs typeface="Courier New"/>
              </a:rPr>
              <a:t>save</a:t>
            </a:r>
            <a:r>
              <a:rPr lang="it-IT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r>
              <a:rPr lang="it-IT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b="1" dirty="0">
                <a:solidFill>
                  <a:srgbClr val="800000"/>
                </a:solidFill>
                <a:latin typeface="Courier New"/>
                <a:cs typeface="Courier New"/>
              </a:rPr>
              <a:t> file </a:t>
            </a:r>
          </a:p>
          <a:p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  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b="1" dirty="0" err="1">
                <a:solidFill>
                  <a:schemeClr val="accent2"/>
                </a:solidFill>
                <a:latin typeface="Courier New"/>
                <a:cs typeface="Courier New"/>
              </a:rPr>
              <a:t>SaveAs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("</a:t>
            </a:r>
            <a:r>
              <a:rPr lang="it-IT" b="1" dirty="0" err="1">
                <a:solidFill>
                  <a:srgbClr val="8585E0"/>
                </a:solidFill>
                <a:latin typeface="Courier New"/>
                <a:cs typeface="Courier New"/>
              </a:rPr>
              <a:t>workspace.root</a:t>
            </a:r>
            <a:r>
              <a:rPr lang="it-IT" b="1" dirty="0">
                <a:solidFill>
                  <a:schemeClr val="accent2"/>
                </a:solidFill>
                <a:latin typeface="Courier New"/>
                <a:cs typeface="Courier New"/>
              </a:rPr>
              <a:t>”);</a:t>
            </a:r>
          </a:p>
          <a:p>
            <a:endParaRPr kumimoji="0" lang="it-IT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  <a:p>
            <a:r>
              <a:rPr lang="it-IT" b="1" dirty="0">
                <a:latin typeface="Courier New"/>
                <a:cs typeface="Courier New"/>
              </a:rPr>
              <a:t>  </a:t>
            </a:r>
            <a:r>
              <a:rPr lang="it-IT" b="1" dirty="0" err="1">
                <a:latin typeface="Courier New"/>
                <a:cs typeface="Courier New"/>
              </a:rPr>
              <a:t>return</a:t>
            </a:r>
            <a:r>
              <a:rPr lang="it-IT" b="1" dirty="0">
                <a:latin typeface="Courier New"/>
                <a:cs typeface="Courier New"/>
              </a:rPr>
              <a:t>; </a:t>
            </a:r>
          </a:p>
          <a:p>
            <a:r>
              <a:rPr lang="it-IT" b="1" dirty="0">
                <a:latin typeface="Courier New"/>
                <a:cs typeface="Courier New"/>
              </a:rPr>
              <a:t>}</a:t>
            </a:r>
            <a:endParaRPr kumimoji="0" lang="en-US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parameters and PDF model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workspace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541324" y="1164696"/>
            <a:ext cx="7672269" cy="5081679"/>
          </a:xfrm>
          <a:prstGeom prst="roundRect">
            <a:avLst>
              <a:gd name="adj" fmla="val 4740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// create </a:t>
            </a:r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workspace</a:t>
            </a:r>
            <a:endParaRPr lang="it-IT" sz="1200" b="1" dirty="0">
              <a:solidFill>
                <a:srgbClr val="A6A6A6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RooWorkspace</a:t>
            </a:r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 * </a:t>
            </a:r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pWs</a:t>
            </a:r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 = </a:t>
            </a:r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new</a:t>
            </a:r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RooWorkspace</a:t>
            </a:r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("</a:t>
            </a:r>
            <a:r>
              <a:rPr lang="it-IT" sz="1200" b="1" dirty="0" err="1">
                <a:solidFill>
                  <a:srgbClr val="A6A6A6"/>
                </a:solidFill>
                <a:latin typeface="Courier New"/>
                <a:cs typeface="Courier New"/>
              </a:rPr>
              <a:t>myWS</a:t>
            </a:r>
            <a:r>
              <a:rPr lang="it-IT" sz="1200" b="1" dirty="0">
                <a:solidFill>
                  <a:srgbClr val="A6A6A6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2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: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number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events</a:t>
            </a:r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</a:t>
            </a:r>
            <a:r>
              <a:rPr lang="it-IT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</a:t>
            </a:r>
            <a:r>
              <a:rPr lang="it-IT" sz="1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0</a:t>
            </a:r>
            <a:r>
              <a:rPr lang="it-IT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]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" ); </a:t>
            </a:r>
          </a:p>
          <a:p>
            <a:endParaRPr lang="it-IT" sz="12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signal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nsig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[0,0,100]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NOTE: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three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are "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current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value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", "low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bound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", "upper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bound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”</a:t>
            </a:r>
          </a:p>
          <a:p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background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nbkg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[10,0,100]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lang="it-IT" sz="12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full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event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sum::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yield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nsig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nbkg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NOTE: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lower-case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"sum" create a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function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.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Upper-case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"SUM"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would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create a PDF</a:t>
            </a:r>
          </a:p>
          <a:p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Core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: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Poisson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probability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mean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signal+bkg</a:t>
            </a:r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Poisson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model_core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n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200" b="1" dirty="0" err="1">
                <a:solidFill>
                  <a:srgbClr val="8585E0"/>
                </a:solidFill>
                <a:latin typeface="Courier New"/>
                <a:cs typeface="Courier New"/>
              </a:rPr>
              <a:t>yield</a:t>
            </a:r>
            <a:r>
              <a:rPr lang="it-IT" sz="12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NOTE: "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model_core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"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is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a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name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the PDF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object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</a:p>
          <a:p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print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out the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r>
              <a:rPr lang="it-IT" sz="12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rgbClr val="800000"/>
                </a:solidFill>
                <a:latin typeface="Courier New"/>
                <a:cs typeface="Courier New"/>
              </a:rPr>
              <a:t>contents</a:t>
            </a:r>
            <a:endParaRPr lang="it-IT" sz="12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accent2"/>
                </a:solidFill>
                <a:latin typeface="Courier New"/>
                <a:cs typeface="Courier New"/>
              </a:rPr>
              <a:t>Print</a:t>
            </a:r>
            <a:r>
              <a:rPr lang="it-IT" sz="1200" b="1" dirty="0">
                <a:solidFill>
                  <a:schemeClr val="accent2"/>
                </a:solidFill>
                <a:latin typeface="Courier New"/>
                <a:cs typeface="Courier New"/>
              </a:rPr>
              <a:t>();</a:t>
            </a:r>
          </a:p>
          <a:p>
            <a:endParaRPr kumimoji="0" lang="it-IT" sz="1200" b="1" u="none" strike="noStrike" cap="none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Courier New"/>
              <a:cs typeface="Courier New"/>
            </a:endParaRPr>
          </a:p>
          <a:p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// </a:t>
            </a:r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save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workspace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to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 file </a:t>
            </a:r>
          </a:p>
          <a:p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pWs-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&gt;</a:t>
            </a:r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SaveAs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("</a:t>
            </a:r>
            <a:r>
              <a:rPr lang="it-IT" sz="1200" b="1" dirty="0" err="1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workspace.root</a:t>
            </a:r>
            <a:r>
              <a:rPr lang="it-IT" sz="1200" b="1" dirty="0">
                <a:solidFill>
                  <a:schemeClr val="bg1">
                    <a:lumMod val="65000"/>
                  </a:schemeClr>
                </a:solidFill>
                <a:latin typeface="Courier New"/>
                <a:cs typeface="Courier New"/>
              </a:rPr>
              <a:t>”);</a:t>
            </a:r>
            <a:endParaRPr kumimoji="0" lang="en-US" sz="1200" b="1" u="none" strike="noStrike" cap="none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Output from ROOT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7812-02E8-A849-9E0B-8BE59F3C9A6E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807612" y="1144097"/>
            <a:ext cx="7349553" cy="4988304"/>
          </a:xfrm>
          <a:prstGeom prst="roundRect">
            <a:avLst>
              <a:gd name="adj" fmla="val 4202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 *******************************************</a:t>
            </a:r>
            <a:endParaRPr lang="it-IT" sz="800" b="1" dirty="0">
              <a:solidFill>
                <a:schemeClr val="bg1">
                  <a:lumMod val="50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                          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W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E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L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C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O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M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E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to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R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O O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T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                          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Version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 5.32/00 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2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December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2011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                          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You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are welcome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to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visit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our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Web site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  http://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root.cern.ch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   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                                         *</a:t>
            </a: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 *******************************************</a:t>
            </a:r>
          </a:p>
          <a:p>
            <a:endParaRPr lang="it-IT" sz="800" b="1" dirty="0">
              <a:solidFill>
                <a:schemeClr val="bg1">
                  <a:lumMod val="50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ROOT 5.32/00 (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tags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/v5-32-00@42375,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Dec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02 2011, 12:42:25 on linux)</a:t>
            </a:r>
          </a:p>
          <a:p>
            <a:endParaRPr lang="it-IT" sz="800" b="1" dirty="0">
              <a:solidFill>
                <a:schemeClr val="bg1">
                  <a:lumMod val="50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CINT/ROOT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C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/C++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Interpreter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version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5.18.00,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July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2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, 2010</a:t>
            </a:r>
          </a:p>
          <a:p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Type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?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for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help.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Commands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must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be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C++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statements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.</a:t>
            </a:r>
          </a:p>
          <a:p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Enclose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multiple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statements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between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{ }.</a:t>
            </a:r>
          </a:p>
          <a:p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Loading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rootlogon.C</a:t>
            </a:r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Courier New"/>
                <a:cs typeface="Courier New"/>
              </a:rPr>
              <a:t>...</a:t>
            </a:r>
          </a:p>
          <a:p>
            <a:r>
              <a:rPr lang="it-IT" sz="800" b="1" dirty="0" err="1">
                <a:solidFill>
                  <a:schemeClr val="accent1">
                    <a:lumMod val="75000"/>
                  </a:schemeClr>
                </a:solidFill>
                <a:latin typeface="Courier New"/>
                <a:cs typeface="Courier New"/>
              </a:rPr>
              <a:t>root</a:t>
            </a:r>
            <a:r>
              <a:rPr lang="it-IT" sz="800" b="1" dirty="0">
                <a:solidFill>
                  <a:schemeClr val="accent1">
                    <a:lumMod val="75000"/>
                  </a:schemeClr>
                </a:solidFill>
                <a:latin typeface="Courier New"/>
                <a:cs typeface="Courier New"/>
              </a:rPr>
              <a:t> [</a:t>
            </a:r>
            <a:r>
              <a:rPr lang="it-IT" sz="800" b="1" dirty="0" err="1">
                <a:solidFill>
                  <a:schemeClr val="accent1">
                    <a:lumMod val="75000"/>
                  </a:schemeClr>
                </a:solidFill>
                <a:latin typeface="Courier New"/>
                <a:cs typeface="Courier New"/>
              </a:rPr>
              <a:t>0</a:t>
            </a:r>
            <a:r>
              <a:rPr lang="it-IT" sz="800" b="1" dirty="0">
                <a:solidFill>
                  <a:schemeClr val="accent1">
                    <a:lumMod val="75000"/>
                  </a:schemeClr>
                </a:solidFill>
                <a:latin typeface="Courier New"/>
                <a:cs typeface="Courier New"/>
              </a:rPr>
              <a:t>] </a:t>
            </a:r>
            <a:r>
              <a:rPr lang="it-IT" sz="800" b="1" dirty="0">
                <a:solidFill>
                  <a:srgbClr val="3366FF"/>
                </a:solidFill>
                <a:latin typeface="Courier New"/>
                <a:cs typeface="Courier New"/>
              </a:rPr>
              <a:t>.</a:t>
            </a:r>
            <a:r>
              <a:rPr lang="it-IT" sz="800" b="1" dirty="0" err="1">
                <a:solidFill>
                  <a:srgbClr val="3366FF"/>
                </a:solidFill>
                <a:latin typeface="Courier New"/>
                <a:cs typeface="Courier New"/>
              </a:rPr>
              <a:t>L</a:t>
            </a:r>
            <a:r>
              <a:rPr lang="it-IT" sz="800" b="1" dirty="0">
                <a:solidFill>
                  <a:srgbClr val="3366FF"/>
                </a:solidFill>
                <a:latin typeface="Courier New"/>
                <a:cs typeface="Courier New"/>
              </a:rPr>
              <a:t> counting.C+</a:t>
            </a:r>
          </a:p>
          <a:p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Info in :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creating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shared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library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/home/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kukarzev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svn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exost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workdir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/cmsdas2012/./counting_C.so</a:t>
            </a:r>
          </a:p>
          <a:p>
            <a:endParaRPr lang="it-IT" sz="800" b="1" dirty="0">
              <a:solidFill>
                <a:srgbClr val="7F7F7F"/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RooFit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v3.50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--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Developed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by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Wouter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Verkerke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and David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Kirkby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</a:p>
          <a:p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               Copyright (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C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) 2000-2011 NIKHEF,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University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of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California &amp; Stanford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University</a:t>
            </a:r>
            <a:endParaRPr lang="it-IT" sz="800" b="1" dirty="0">
              <a:solidFill>
                <a:srgbClr val="7F7F7F"/>
              </a:solidFill>
              <a:latin typeface="Courier New"/>
              <a:cs typeface="Courier New"/>
            </a:endParaRPr>
          </a:p>
          <a:p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              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All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rights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reserved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,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please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read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 http://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roofit.sourceforge.net</a:t>
            </a:r>
            <a:r>
              <a:rPr lang="it-IT" sz="800" b="1" dirty="0">
                <a:solidFill>
                  <a:srgbClr val="7F7F7F"/>
                </a:solidFill>
                <a:latin typeface="Courier New"/>
                <a:cs typeface="Courier New"/>
              </a:rPr>
              <a:t>/</a:t>
            </a:r>
            <a:r>
              <a:rPr lang="it-IT" sz="800" b="1" dirty="0" err="1">
                <a:solidFill>
                  <a:srgbClr val="7F7F7F"/>
                </a:solidFill>
                <a:latin typeface="Courier New"/>
                <a:cs typeface="Courier New"/>
              </a:rPr>
              <a:t>license.txt</a:t>
            </a:r>
            <a:endParaRPr lang="it-IT" sz="800" b="1" dirty="0">
              <a:solidFill>
                <a:srgbClr val="7F7F7F"/>
              </a:solidFill>
              <a:latin typeface="Courier New"/>
              <a:cs typeface="Courier New"/>
            </a:endParaRPr>
          </a:p>
          <a:p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rgbClr val="009973"/>
                </a:solidFill>
                <a:latin typeface="Courier New"/>
                <a:cs typeface="Courier New"/>
              </a:rPr>
              <a:t>root</a:t>
            </a:r>
            <a:r>
              <a:rPr lang="it-IT" sz="800" b="1" dirty="0">
                <a:solidFill>
                  <a:srgbClr val="009973"/>
                </a:solidFill>
                <a:latin typeface="Courier New"/>
                <a:cs typeface="Courier New"/>
              </a:rPr>
              <a:t> [</a:t>
            </a:r>
            <a:r>
              <a:rPr lang="it-IT" sz="800" b="1" dirty="0" err="1">
                <a:solidFill>
                  <a:srgbClr val="009973"/>
                </a:solidFill>
                <a:latin typeface="Courier New"/>
                <a:cs typeface="Courier New"/>
              </a:rPr>
              <a:t>1</a:t>
            </a:r>
            <a:r>
              <a:rPr lang="it-IT" sz="800" b="1" dirty="0">
                <a:solidFill>
                  <a:srgbClr val="009973"/>
                </a:solidFill>
                <a:latin typeface="Courier New"/>
                <a:cs typeface="Courier New"/>
              </a:rPr>
              <a:t>] </a:t>
            </a:r>
            <a:r>
              <a:rPr lang="it-IT" sz="800" b="1" dirty="0" err="1">
                <a:solidFill>
                  <a:srgbClr val="3366FF"/>
                </a:solidFill>
                <a:latin typeface="Courier New"/>
                <a:cs typeface="Courier New"/>
              </a:rPr>
              <a:t>MakeWorkspace</a:t>
            </a:r>
            <a:r>
              <a:rPr lang="it-IT" sz="800" b="1" dirty="0">
                <a:solidFill>
                  <a:srgbClr val="3366FF"/>
                </a:solidFill>
                <a:latin typeface="Courier New"/>
                <a:cs typeface="Courier New"/>
              </a:rPr>
              <a:t>()</a:t>
            </a:r>
          </a:p>
          <a:p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                                                                                                                                                            </a:t>
            </a: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RooWorkspace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(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myWS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)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myWS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contents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variables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---------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(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n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,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nbkg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,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nsig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)</a:t>
            </a:r>
          </a:p>
          <a:p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p.d.f.s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-------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RooPoisson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::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model_core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[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x=n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mean=yield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] = 4.53999e-05</a:t>
            </a:r>
          </a:p>
          <a:p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functions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--------</a:t>
            </a:r>
            <a:endParaRPr lang="it-IT" sz="800" b="1" dirty="0">
              <a:solidFill>
                <a:schemeClr val="accent2">
                  <a:lumMod val="75000"/>
                </a:schemeClr>
              </a:solidFill>
              <a:latin typeface="Courier New"/>
              <a:cs typeface="Courier New"/>
            </a:endParaRPr>
          </a:p>
          <a:p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RooAddition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::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yield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[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nsig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+ </a:t>
            </a:r>
            <a:r>
              <a:rPr lang="it-IT" sz="8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nbkg</a:t>
            </a:r>
            <a:r>
              <a:rPr lang="it-IT" sz="8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] = 10</a:t>
            </a:r>
            <a:endParaRPr kumimoji="0" lang="en-US" sz="800" b="1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 </a:t>
            </a:r>
            <a:r>
              <a:rPr lang="en-US" dirty="0" err="1"/>
              <a:t>nsig</a:t>
            </a:r>
            <a:r>
              <a:rPr lang="en-US" dirty="0"/>
              <a:t> by σ×ε×L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7812-02E8-A849-9E0B-8BE59F3C9A6E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529455" y="1069738"/>
            <a:ext cx="7672269" cy="3484722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signal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yield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nsig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[0,0,100]" );</a:t>
            </a:r>
          </a:p>
          <a:p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integrated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luminosity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lumi[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cross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section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-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interest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[0,0,0.1]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selection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acceptance</a:t>
            </a:r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signal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prod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nsig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(lumi,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  <p:sp>
        <p:nvSpPr>
          <p:cNvPr id="16" name="Rettangolo arrotondato 15"/>
          <p:cNvSpPr/>
          <p:nvPr/>
        </p:nvSpPr>
        <p:spPr bwMode="auto">
          <a:xfrm>
            <a:off x="529455" y="5412805"/>
            <a:ext cx="7672269" cy="700326"/>
          </a:xfrm>
          <a:prstGeom prst="roundRect">
            <a:avLst>
              <a:gd name="adj" fmla="val 30255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define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Bayesian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prior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PDF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POI</a:t>
            </a:r>
          </a:p>
          <a:p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Uniform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prior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xsec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  <p:sp>
        <p:nvSpPr>
          <p:cNvPr id="17" name="Titolo 1"/>
          <p:cNvSpPr txBox="1">
            <a:spLocks/>
          </p:cNvSpPr>
          <p:nvPr/>
        </p:nvSpPr>
        <p:spPr bwMode="auto">
          <a:xfrm>
            <a:off x="575483" y="4702577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ＭＳ Ｐゴシック" pitchFamily="-107" charset="-128"/>
                <a:cs typeface="ＭＳ Ｐゴシック" pitchFamily="-107" charset="-128"/>
              </a:rPr>
              <a:t>Define prior PDF (uniform)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uncertainty: </a:t>
            </a:r>
            <a:r>
              <a:rPr lang="en-US" dirty="0" err="1"/>
              <a:t>lumi</a:t>
            </a:r>
            <a:endParaRPr lang="en-US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Log-normal uncertainty assumed for luminosity uncertainty:</a:t>
            </a:r>
          </a:p>
          <a:p>
            <a:pPr lvl="1"/>
            <a:r>
              <a:rPr lang="en-US" sz="2000" i="1" dirty="0">
                <a:solidFill>
                  <a:schemeClr val="accent2"/>
                </a:solidFill>
                <a:latin typeface="+mj-lt"/>
              </a:rPr>
              <a:t>L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L</a:t>
            </a:r>
            <a:r>
              <a:rPr lang="en-US" sz="2000" baseline="-25000" dirty="0" err="1">
                <a:solidFill>
                  <a:schemeClr val="accent2"/>
                </a:solidFill>
                <a:latin typeface="+mj-lt"/>
              </a:rPr>
              <a:t>nom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2"/>
                </a:solidFill>
                <a:latin typeface="+mj-lt"/>
              </a:rPr>
              <a:t>α</a:t>
            </a:r>
            <a:r>
              <a:rPr lang="en-US" sz="2000" baseline="-25000" dirty="0" err="1">
                <a:solidFill>
                  <a:schemeClr val="accent2"/>
                </a:solidFill>
                <a:latin typeface="+mj-lt"/>
              </a:rPr>
              <a:t>lumi</a:t>
            </a:r>
            <a:endParaRPr lang="en-US" sz="2000" baseline="-25000" dirty="0">
              <a:solidFill>
                <a:schemeClr val="accent2"/>
              </a:solidFill>
              <a:latin typeface="+mj-lt"/>
            </a:endParaRPr>
          </a:p>
          <a:p>
            <a:pPr lvl="1"/>
            <a:r>
              <a:rPr lang="en-US" sz="2000" dirty="0"/>
              <a:t>Where </a:t>
            </a:r>
            <a:r>
              <a:rPr lang="en-US" sz="2000" dirty="0" err="1">
                <a:solidFill>
                  <a:srgbClr val="3333CC"/>
                </a:solidFill>
                <a:latin typeface="+mj-lt"/>
              </a:rPr>
              <a:t>α</a:t>
            </a:r>
            <a:r>
              <a:rPr lang="en-US" sz="2000" baseline="-25000" dirty="0" err="1">
                <a:solidFill>
                  <a:srgbClr val="3333CC"/>
                </a:solidFill>
                <a:latin typeface="+mj-lt"/>
              </a:rPr>
              <a:t>lumi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</a:t>
            </a:r>
            <a:r>
              <a:rPr lang="en-US" sz="2000" dirty="0" err="1">
                <a:solidFill>
                  <a:srgbClr val="3333CC"/>
                </a:solidFill>
                <a:latin typeface="+mj-lt"/>
              </a:rPr>
              <a:t>κ</a:t>
            </a:r>
            <a:r>
              <a:rPr lang="en-US" sz="2000" baseline="30000" dirty="0" err="1">
                <a:solidFill>
                  <a:srgbClr val="3333CC"/>
                </a:solidFill>
                <a:latin typeface="+mj-lt"/>
              </a:rPr>
              <a:t>β</a:t>
            </a:r>
            <a:r>
              <a:rPr lang="en-US" sz="1400" baseline="30000" dirty="0" err="1">
                <a:solidFill>
                  <a:srgbClr val="3333CC"/>
                </a:solidFill>
                <a:latin typeface="+mj-lt"/>
              </a:rPr>
              <a:t>lumi</a:t>
            </a:r>
            <a:r>
              <a:rPr lang="en-US" sz="2000" dirty="0"/>
              <a:t>, where </a:t>
            </a:r>
            <a:r>
              <a:rPr lang="en-US" sz="2000" dirty="0" err="1">
                <a:solidFill>
                  <a:srgbClr val="3333CC"/>
                </a:solidFill>
                <a:latin typeface="+mj-lt"/>
              </a:rPr>
              <a:t>β</a:t>
            </a:r>
            <a:r>
              <a:rPr lang="en-US" sz="2000" baseline="-25000" dirty="0" err="1">
                <a:solidFill>
                  <a:srgbClr val="3333CC"/>
                </a:solidFill>
                <a:latin typeface="+mj-lt"/>
              </a:rPr>
              <a:t>lumi</a:t>
            </a:r>
            <a:r>
              <a:rPr lang="en-US" sz="2000" dirty="0"/>
              <a:t> is the new </a:t>
            </a:r>
            <a:r>
              <a:rPr lang="en-US" sz="2000" dirty="0">
                <a:solidFill>
                  <a:srgbClr val="3333CC"/>
                </a:solidFill>
              </a:rPr>
              <a:t>nuisance parameter </a:t>
            </a:r>
            <a:r>
              <a:rPr lang="en-US" sz="2000" dirty="0"/>
              <a:t>distributed normally</a:t>
            </a:r>
          </a:p>
          <a:p>
            <a:pPr lvl="1"/>
            <a:r>
              <a:rPr lang="en-US" sz="2000" dirty="0" err="1">
                <a:solidFill>
                  <a:srgbClr val="3333CC"/>
                </a:solidFill>
                <a:latin typeface="+mj-lt"/>
              </a:rPr>
              <a:t>κ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1.045 </a:t>
            </a:r>
            <a:r>
              <a:rPr lang="en-US" sz="2000" dirty="0"/>
              <a:t>equivalent to 4.5% uncertainty on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L</a:t>
            </a:r>
            <a:r>
              <a:rPr lang="en-US" sz="2000" baseline="-25000" dirty="0" err="1">
                <a:solidFill>
                  <a:srgbClr val="3333CC"/>
                </a:solidFill>
                <a:latin typeface="+mj-lt"/>
              </a:rPr>
              <a:t>nom</a:t>
            </a:r>
            <a:r>
              <a:rPr lang="en-US" sz="2000" dirty="0"/>
              <a:t>.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575BF-BF3C-4842-8090-062A4B4EBFEF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588803" y="3574343"/>
            <a:ext cx="8135312" cy="2807137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integrated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luminosity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-&gt;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"lumi[0]" );</a:t>
            </a:r>
          </a:p>
          <a:p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integrated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luminosity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lumi_nom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[5000.0, 4000.0, 6000.0]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lumi_kappa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[1.045]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cexpr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('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pow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lumi_kappa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)',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lumi_kappa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,-5,5])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prod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::lumi(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lumi_nom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Gaussian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constr_lumi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beta_lumi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glob_lumi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,-5,5],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1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Lumi</a:t>
            </a:r>
            <a:r>
              <a:rPr lang="en-US" dirty="0"/>
              <a:t> uncertainty (cont.)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Build the PDF model from a “core” model</a:t>
            </a:r>
          </a:p>
          <a:p>
            <a:endParaRPr lang="en-US" sz="2400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Luminosity also affects background normalization:</a:t>
            </a:r>
          </a:p>
          <a:p>
            <a:pPr lvl="1"/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000" baseline="30000" dirty="0" err="1">
                <a:solidFill>
                  <a:schemeClr val="accent2"/>
                </a:solidFill>
                <a:latin typeface="+mj-lt"/>
              </a:rPr>
              <a:t>bkg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000" baseline="30000" dirty="0" err="1">
                <a:solidFill>
                  <a:schemeClr val="accent2"/>
                </a:solidFill>
                <a:latin typeface="+mj-lt"/>
              </a:rPr>
              <a:t>bkg</a:t>
            </a:r>
            <a:r>
              <a:rPr lang="en-US" sz="2000" baseline="-25000" dirty="0" err="1">
                <a:solidFill>
                  <a:schemeClr val="accent2"/>
                </a:solidFill>
                <a:latin typeface="+mj-lt"/>
              </a:rPr>
              <a:t>nom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2"/>
                </a:solidFill>
                <a:latin typeface="+mj-lt"/>
              </a:rPr>
              <a:t>α</a:t>
            </a:r>
            <a:r>
              <a:rPr lang="en-US" sz="2000" baseline="-25000" dirty="0" err="1">
                <a:solidFill>
                  <a:schemeClr val="accent2"/>
                </a:solidFill>
                <a:latin typeface="+mj-lt"/>
              </a:rPr>
              <a:t>lumi</a:t>
            </a:r>
            <a:endParaRPr lang="en-US" sz="2000" baseline="-25000" dirty="0">
              <a:solidFill>
                <a:schemeClr val="accent2"/>
              </a:solidFill>
              <a:latin typeface="+mj-lt"/>
            </a:endParaRPr>
          </a:p>
          <a:p>
            <a:pPr lvl="1"/>
            <a:endParaRPr lang="en-US" sz="16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575BF-BF3C-4842-8090-062A4B4EBFEF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636281" y="1615765"/>
            <a:ext cx="8135312" cy="1226106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Core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: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Poisson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probability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mean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signal+bkg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Poisson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model_core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yield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 ...</a:t>
            </a: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PROD::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model_core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  <p:sp>
        <p:nvSpPr>
          <p:cNvPr id="8" name="Rettangolo arrotondato 7"/>
          <p:cNvSpPr/>
          <p:nvPr/>
        </p:nvSpPr>
        <p:spPr bwMode="auto">
          <a:xfrm>
            <a:off x="588803" y="4286543"/>
            <a:ext cx="8135312" cy="1451967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background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yield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nbkg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[10,0,100]" );</a:t>
            </a:r>
          </a:p>
          <a:p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background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nbkg_nom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[10]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prod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nbkg_nom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uncertainty: efficiency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Proceed similarly for efficiency (10% uncertainty)</a:t>
            </a:r>
            <a:endParaRPr lang="en-US" sz="20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575BF-BF3C-4842-8090-062A4B4EBFEF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303934" y="1900647"/>
            <a:ext cx="8384572" cy="4162306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selection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acceptance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]" );</a:t>
            </a:r>
            <a:b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</a:b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selection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acceptance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efficiency_nom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[0.1, 0.05, 0.15]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[1.10]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cexpr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('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pow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)',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,-5,5])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prod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efficiency_nom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Gaussian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constr_efficiency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glob_efficiency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,-5,5],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1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-&gt;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"PROD::model(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model_core,constr_lumi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)" );</a:t>
            </a:r>
          </a:p>
          <a:p>
            <a:b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PROD::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model_core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uncertainty: </a:t>
            </a:r>
            <a:r>
              <a:rPr lang="en-US" i="1" dirty="0" err="1"/>
              <a:t>n</a:t>
            </a:r>
            <a:r>
              <a:rPr lang="en-US" baseline="-25000" dirty="0" err="1"/>
              <a:t>bkg</a:t>
            </a:r>
            <a:endParaRPr lang="en-US" baseline="-25000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Proceed similarly for </a:t>
            </a:r>
            <a:r>
              <a:rPr lang="en-US" sz="2800" i="1" dirty="0" err="1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800" baseline="-25000" dirty="0" err="1">
                <a:solidFill>
                  <a:schemeClr val="accent2"/>
                </a:solidFill>
                <a:latin typeface="+mj-lt"/>
              </a:rPr>
              <a:t>bkg</a:t>
            </a:r>
            <a:r>
              <a:rPr lang="en-US" sz="2400" baseline="-25000" dirty="0"/>
              <a:t> </a:t>
            </a:r>
            <a:r>
              <a:rPr lang="en-US" sz="2400" dirty="0"/>
              <a:t>(10% uncertainty)</a:t>
            </a:r>
            <a:endParaRPr lang="en-US" sz="20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575BF-BF3C-4842-8090-062A4B4EBFEF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303934" y="1900647"/>
            <a:ext cx="8384572" cy="4614029"/>
          </a:xfrm>
          <a:prstGeom prst="roundRect">
            <a:avLst>
              <a:gd name="adj" fmla="val 9191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background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yield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-&gt;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nbkg_nom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[10]" );</a:t>
            </a:r>
          </a:p>
          <a:p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background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yield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nbkg_nom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[10.0, 5.0, 15.0]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[1.10]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cexpr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('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pow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)',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nbkg_kappa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,-5,5])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prod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nbkg_nom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alpha_nbkg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Gaussian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beta_nbkg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glob_nbkg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[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0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,-5,5],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1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 </a:t>
            </a: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-&gt;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( "PROD::model(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model_core,constr_lumi,constr_efficiency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)" );</a:t>
            </a:r>
            <a:endParaRPr lang="en-US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systematics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factory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 "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PROD::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</a:t>
            </a:r>
            <a:b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               (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model_core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constr_lumi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constr_efficiency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constr_nbkg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)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" );</a:t>
            </a:r>
          </a:p>
          <a:p>
            <a:b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</a:b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dataset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RooFit</a:t>
            </a:r>
            <a:r>
              <a:rPr lang="en-US" dirty="0"/>
              <a:t> data set as data container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327673" y="2043091"/>
            <a:ext cx="8384572" cy="3484722"/>
          </a:xfrm>
          <a:prstGeom prst="roundRect">
            <a:avLst>
              <a:gd name="adj" fmla="val 6807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create set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(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will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need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it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datasets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and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ModelConfig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later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)</a:t>
            </a:r>
          </a:p>
          <a:p>
            <a:endParaRPr lang="it-IT" sz="14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RooRealVar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pObs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"); 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get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pointer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obs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400" b="1" dirty="0" err="1">
                <a:solidFill>
                  <a:srgbClr val="8585E0"/>
                </a:solidFill>
                <a:latin typeface="Courier New"/>
                <a:cs typeface="Courier New"/>
              </a:rPr>
              <a:t>observables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obs.add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*pObs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endParaRPr lang="it-IT" sz="14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create the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dataset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pObs-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setVal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400" b="1" dirty="0">
                <a:solidFill>
                  <a:schemeClr val="accent1">
                    <a:lumMod val="50000"/>
                  </a:schemeClr>
                </a:solidFill>
                <a:latin typeface="Courier New"/>
                <a:cs typeface="Courier New"/>
              </a:rPr>
              <a:t>11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); 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this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is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your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observed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data: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you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counted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eleven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events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RooDataSet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* data =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new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RooDataSet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data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", "</a:t>
            </a:r>
            <a:r>
              <a:rPr lang="it-IT" sz="1400" b="1" dirty="0">
                <a:solidFill>
                  <a:srgbClr val="8585E0"/>
                </a:solidFill>
                <a:latin typeface="Courier New"/>
                <a:cs typeface="Courier New"/>
              </a:rPr>
              <a:t>data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",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obs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data-&gt;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add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*pObs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endParaRPr lang="it-IT" sz="14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import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dataset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into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sz="14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&gt;import(</a:t>
            </a:r>
            <a:r>
              <a:rPr lang="it-IT" sz="1400" b="1" dirty="0" err="1">
                <a:solidFill>
                  <a:srgbClr val="3333CC"/>
                </a:solidFill>
                <a:latin typeface="Courier New"/>
                <a:cs typeface="Courier New"/>
              </a:rPr>
              <a:t>*data</a:t>
            </a:r>
            <a:r>
              <a:rPr lang="it-IT" sz="14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  <a:b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</a:br>
            <a:endParaRPr kumimoji="0" lang="en-US" sz="1400" b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configuration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328774" y="1159677"/>
            <a:ext cx="3969102" cy="3103721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create set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global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(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need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defined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as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constants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!)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glob_lumi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glob_efficiency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glob_nbkg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global_obs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glob_lumi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glob_efficiency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glob_nbkg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create set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interest (POI)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poi("</a:t>
            </a:r>
            <a:r>
              <a:rPr lang="it-IT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poi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poi.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create set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nuisance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nuis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nuis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nuis.add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beta_lumi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nuis.add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beta_efficiency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nuis.add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beta_nbkg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</p:txBody>
      </p:sp>
      <p:sp>
        <p:nvSpPr>
          <p:cNvPr id="8" name="Rettangolo arrotondato 7"/>
          <p:cNvSpPr/>
          <p:nvPr/>
        </p:nvSpPr>
        <p:spPr bwMode="auto">
          <a:xfrm>
            <a:off x="4576167" y="1193376"/>
            <a:ext cx="3969102" cy="4956929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fix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all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other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variables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in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:</a:t>
            </a: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everything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except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, POI, and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nuisance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must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constant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lumi_nom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efficiency_nom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nbkg_nom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lumi_kappa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nbkg_kappa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setConstant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true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fixed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lumi_nom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efficiency_nom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nbkg_nom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"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lumi_kappa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efficiency_kappa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fixed.add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nbkg_kappa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create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signal+background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Config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ModelConfig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SetWorkspace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*pWs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*pWs-&gt;pdf("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model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SetObservables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obs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SetGlobalObservables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SetParametersOfInterest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poi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SetNuisanceParameters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nuis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this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is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optional,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Bayesian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analysis</a:t>
            </a:r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SetPriorPdf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*pWs-&gt;pdf("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prior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 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import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ModelConfig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into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&gt;import(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  <a:endParaRPr kumimoji="0" lang="en-US" sz="1000" b="1" u="none" strike="noStrike" cap="none" normalizeH="0" baseline="0" dirty="0">
              <a:ln>
                <a:noFill/>
              </a:ln>
              <a:solidFill>
                <a:srgbClr val="3333CC"/>
              </a:solidFill>
              <a:effectLst/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snapshot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 parameter snapshot consists of saved values of a subset of model parameters, which can be loaded at any time.</a:t>
            </a:r>
          </a:p>
          <a:p>
            <a:r>
              <a:rPr lang="en-US" sz="1800" dirty="0"/>
              <a:t>A useful snapshot corresponds to the values of the POI and nuisance parameters, which correspond to the best fit to the experimental data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575BF-BF3C-4842-8090-062A4B4EBFEF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787290" y="2463327"/>
            <a:ext cx="7462854" cy="3863816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set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snapshot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that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corresponds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the best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fit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data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RooAbsReal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pNll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=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sbHypo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.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GetPdf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()-&gt;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createNLL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*data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);</a:t>
            </a:r>
            <a:b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</a:b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do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not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profile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global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observables</a:t>
            </a:r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RooAbsReal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pProfile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=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pNll-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createProfile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globalObs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); </a:t>
            </a:r>
          </a:p>
          <a:p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this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will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do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fit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and set POI and </a:t>
            </a:r>
            <a:r>
              <a:rPr lang="it-IT" sz="1400" b="1" dirty="0" err="1">
                <a:solidFill>
                  <a:srgbClr val="800000"/>
                </a:solidFill>
                <a:latin typeface="Courier New"/>
                <a:cs typeface="Courier New"/>
              </a:rPr>
              <a:t>nuisance</a:t>
            </a:r>
            <a:r>
              <a:rPr lang="it-IT" sz="14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pProfile-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getVal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();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parameters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to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fitted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values</a:t>
            </a:r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RooArgSet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*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pPoiAndNuisance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=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new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RooArgSet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("</a:t>
            </a:r>
            <a:r>
              <a:rPr lang="it-IT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poiAndNuisance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pPoiAndNuisance-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add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*sbHypo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.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GetNuisanceParameters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());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pPoiAndNuisance-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add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*sbHypo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.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GetParametersOfInterest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());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sbHypo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.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SetSnapshot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(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*pPoiAndNuisance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delete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pProfile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delete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pNll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delete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accent2"/>
                </a:solidFill>
                <a:latin typeface="Courier New"/>
                <a:cs typeface="Courier New"/>
              </a:rPr>
              <a:t>pPoiAndNuisance</a:t>
            </a:r>
            <a:r>
              <a:rPr lang="it-IT" sz="1400" b="1" dirty="0">
                <a:solidFill>
                  <a:schemeClr val="accent2"/>
                </a:solidFill>
                <a:latin typeface="Courier New"/>
                <a:cs typeface="Courier New"/>
              </a:rPr>
              <a:t>;</a:t>
            </a:r>
          </a:p>
          <a:p>
            <a:endParaRPr lang="it-IT" sz="1400" b="1" dirty="0">
              <a:solidFill>
                <a:schemeClr val="accent2"/>
              </a:solidFill>
              <a:latin typeface="Courier New"/>
              <a:cs typeface="Courier New"/>
            </a:endParaRPr>
          </a:p>
          <a:p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// import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S+B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ModelConfig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into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workspace</a:t>
            </a:r>
            <a:endParaRPr lang="it-IT" sz="1400" b="1" dirty="0">
              <a:solidFill>
                <a:schemeClr val="bg2"/>
              </a:solidFill>
              <a:latin typeface="Courier New"/>
              <a:cs typeface="Courier New"/>
            </a:endParaRPr>
          </a:p>
          <a:p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pWs-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&gt;import( </a:t>
            </a:r>
            <a:r>
              <a:rPr lang="it-IT" sz="1400" b="1" dirty="0" err="1">
                <a:solidFill>
                  <a:schemeClr val="bg2"/>
                </a:solidFill>
                <a:latin typeface="Courier New"/>
                <a:cs typeface="Courier New"/>
              </a:rPr>
              <a:t>sbHypo</a:t>
            </a:r>
            <a:r>
              <a:rPr lang="it-IT" sz="1400" b="1" dirty="0">
                <a:solidFill>
                  <a:schemeClr val="bg2"/>
                </a:solidFill>
                <a:latin typeface="Courier New"/>
                <a:cs typeface="Courier New"/>
              </a:rPr>
              <a:t> );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more hypotheses models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More than one </a:t>
            </a:r>
            <a:r>
              <a:rPr lang="en-US" sz="1600" dirty="0" err="1"/>
              <a:t>ModelConfig</a:t>
            </a:r>
            <a:r>
              <a:rPr lang="en-US" sz="1600" dirty="0"/>
              <a:t> can be added to the workspace for later use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659216" y="1630922"/>
            <a:ext cx="7462854" cy="4584324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create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background-only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Config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from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S+B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one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ModelConfig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SetName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5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SetWorkspace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*pWs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set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snapshot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,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setting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xsec=0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useful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understand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how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this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block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code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but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you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can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also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use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as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recipe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make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snapshot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pNll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GetPdf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()-&gt;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createNLL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*data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poiAndGlobalObs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5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poiAndGlobalObs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poiAndGlobalObs.add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poi 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poiAndGlobalObs.add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globalObs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do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not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profile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POI and global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observables</a:t>
            </a:r>
            <a:endParaRPr lang="it-IT" sz="105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pProfile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pNll-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createProfile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poiAndGlobalObs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 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((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RooRealVar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*)poi.first())-&gt;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setVal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0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  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set xsec=0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here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pProfile-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getVal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 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this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will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do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and set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nuisance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profiled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values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pPoiAndNuisance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new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RooArgSet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poiAndNuisance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 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pPoiAndNuisance-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add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nuis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pPoiAndNuisance-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add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 poi 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SetSnapshot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*pPoiAndNuisance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delete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pProfile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delete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pNll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delete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pPoiAndNuisance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import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config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into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.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SetWorkspace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*pWs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&gt;import(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a workspace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Create a new ROOT macro, say </a:t>
            </a:r>
            <a:r>
              <a:rPr lang="it-IT" sz="1600" b="1" dirty="0">
                <a:solidFill>
                  <a:srgbClr val="262699"/>
                </a:solidFill>
                <a:latin typeface="Courier New"/>
                <a:cs typeface="Courier New"/>
              </a:rPr>
              <a:t>bayesian_num.C</a:t>
            </a:r>
            <a:r>
              <a:rPr lang="en-US" sz="1600" dirty="0"/>
              <a:t>, with a void function, say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GetBayesianInterval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ourier New"/>
                <a:cs typeface="Courier New"/>
              </a:rPr>
              <a:t> ()</a:t>
            </a:r>
            <a:r>
              <a:rPr lang="en-US" sz="1600" dirty="0"/>
              <a:t>  </a:t>
            </a:r>
          </a:p>
          <a:p>
            <a:pPr lvl="1"/>
            <a:r>
              <a:rPr lang="en-US" sz="1400" dirty="0"/>
              <a:t>#include directives and other details again skipped</a:t>
            </a: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723254" y="1961751"/>
            <a:ext cx="7462854" cy="4251782"/>
          </a:xfrm>
          <a:prstGeom prst="roundRect">
            <a:avLst>
              <a:gd name="adj" fmla="val 638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50" b="1" dirty="0" err="1">
                <a:latin typeface="Courier New"/>
                <a:cs typeface="Courier New"/>
              </a:rPr>
              <a:t>int</a:t>
            </a:r>
            <a:r>
              <a:rPr lang="it-IT" sz="1050" b="1" dirty="0">
                <a:latin typeface="Courier New"/>
                <a:cs typeface="Courier New"/>
              </a:rPr>
              <a:t> </a:t>
            </a:r>
            <a:r>
              <a:rPr lang="it-IT" sz="1050" b="1" dirty="0" err="1">
                <a:latin typeface="Courier New"/>
                <a:cs typeface="Courier New"/>
              </a:rPr>
              <a:t>GetBayesianInterval</a:t>
            </a:r>
            <a:r>
              <a:rPr lang="it-IT" sz="1050" b="1" dirty="0">
                <a:latin typeface="Courier New"/>
                <a:cs typeface="Courier New"/>
              </a:rPr>
              <a:t>( </a:t>
            </a:r>
            <a:r>
              <a:rPr lang="it-IT" sz="1050" b="1" dirty="0" err="1">
                <a:latin typeface="Courier New"/>
                <a:cs typeface="Courier New"/>
              </a:rPr>
              <a:t>std</a:t>
            </a:r>
            <a:r>
              <a:rPr lang="it-IT" sz="1050" b="1" dirty="0">
                <a:latin typeface="Courier New"/>
                <a:cs typeface="Courier New"/>
              </a:rPr>
              <a:t>::</a:t>
            </a:r>
            <a:r>
              <a:rPr lang="it-IT" sz="1050" b="1" dirty="0" err="1">
                <a:latin typeface="Courier New"/>
                <a:cs typeface="Courier New"/>
              </a:rPr>
              <a:t>string</a:t>
            </a:r>
            <a:r>
              <a:rPr lang="it-IT" sz="1050" b="1" dirty="0">
                <a:latin typeface="Courier New"/>
                <a:cs typeface="Courier New"/>
              </a:rPr>
              <a:t> </a:t>
            </a:r>
            <a:r>
              <a:rPr lang="it-IT" sz="1050" b="1" dirty="0" err="1">
                <a:latin typeface="Courier New"/>
                <a:cs typeface="Courier New"/>
              </a:rPr>
              <a:t>filename</a:t>
            </a:r>
            <a:r>
              <a:rPr lang="it-IT" sz="1050" b="1" dirty="0">
                <a:latin typeface="Courier New"/>
                <a:cs typeface="Courier New"/>
              </a:rPr>
              <a:t> = "</a:t>
            </a:r>
            <a:r>
              <a:rPr lang="it-IT" sz="105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workspace.root</a:t>
            </a:r>
            <a:r>
              <a:rPr lang="it-IT" sz="1050" b="1" dirty="0">
                <a:latin typeface="Courier New"/>
                <a:cs typeface="Courier New"/>
              </a:rPr>
              <a:t>”,</a:t>
            </a:r>
          </a:p>
          <a:p>
            <a:r>
              <a:rPr lang="it-IT" sz="1050" b="1" dirty="0">
                <a:latin typeface="Courier New"/>
                <a:cs typeface="Courier New"/>
              </a:rPr>
              <a:t>                         </a:t>
            </a:r>
            <a:r>
              <a:rPr lang="it-IT" sz="1050" b="1" dirty="0" err="1">
                <a:latin typeface="Courier New"/>
                <a:cs typeface="Courier New"/>
              </a:rPr>
              <a:t>std</a:t>
            </a:r>
            <a:r>
              <a:rPr lang="it-IT" sz="1050" b="1" dirty="0">
                <a:latin typeface="Courier New"/>
                <a:cs typeface="Courier New"/>
              </a:rPr>
              <a:t>::</a:t>
            </a:r>
            <a:r>
              <a:rPr lang="it-IT" sz="1050" b="1" dirty="0" err="1">
                <a:latin typeface="Courier New"/>
                <a:cs typeface="Courier New"/>
              </a:rPr>
              <a:t>string</a:t>
            </a:r>
            <a:r>
              <a:rPr lang="it-IT" sz="1050" b="1" dirty="0">
                <a:latin typeface="Courier New"/>
                <a:cs typeface="Courier New"/>
              </a:rPr>
              <a:t> </a:t>
            </a:r>
            <a:r>
              <a:rPr lang="it-IT" sz="1050" b="1" dirty="0" err="1">
                <a:latin typeface="Courier New"/>
                <a:cs typeface="Courier New"/>
              </a:rPr>
              <a:t>wsname</a:t>
            </a:r>
            <a:r>
              <a:rPr lang="it-IT" sz="1050" b="1" dirty="0">
                <a:latin typeface="Courier New"/>
                <a:cs typeface="Courier New"/>
              </a:rPr>
              <a:t> = 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myWS</a:t>
            </a:r>
            <a:r>
              <a:rPr lang="it-IT" sz="1050" b="1" dirty="0">
                <a:latin typeface="Courier New"/>
                <a:cs typeface="Courier New"/>
              </a:rPr>
              <a:t>" ){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// open file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with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reading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TFile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 *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pInFile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new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TFile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(filename.c_str(), "</a:t>
            </a:r>
            <a:r>
              <a:rPr lang="it-IT" sz="105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read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50" b="1" dirty="0"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load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latin typeface="Courier New"/>
                <a:cs typeface="Courier New"/>
              </a:rPr>
              <a:t>  </a:t>
            </a:r>
            <a:r>
              <a:rPr lang="it-IT" sz="1050" b="1" dirty="0" err="1">
                <a:latin typeface="Courier New"/>
                <a:cs typeface="Courier New"/>
              </a:rPr>
              <a:t>RooWorkspace</a:t>
            </a:r>
            <a:r>
              <a:rPr lang="it-IT" sz="1050" b="1" dirty="0">
                <a:latin typeface="Courier New"/>
                <a:cs typeface="Courier New"/>
              </a:rPr>
              <a:t> * </a:t>
            </a:r>
            <a:r>
              <a:rPr lang="it-IT" sz="1050" b="1" dirty="0" err="1">
                <a:latin typeface="Courier New"/>
                <a:cs typeface="Courier New"/>
              </a:rPr>
              <a:t>pWs</a:t>
            </a:r>
            <a:r>
              <a:rPr lang="it-IT" sz="1050" b="1" dirty="0">
                <a:latin typeface="Courier New"/>
                <a:cs typeface="Courier New"/>
              </a:rPr>
              <a:t> = (</a:t>
            </a:r>
            <a:r>
              <a:rPr lang="it-IT" sz="1050" b="1" dirty="0" err="1">
                <a:latin typeface="Courier New"/>
                <a:cs typeface="Courier New"/>
              </a:rPr>
              <a:t>RooWorkspace</a:t>
            </a:r>
            <a:r>
              <a:rPr lang="it-IT" sz="1050" b="1" dirty="0">
                <a:latin typeface="Courier New"/>
                <a:cs typeface="Courier New"/>
              </a:rPr>
              <a:t> *)</a:t>
            </a:r>
            <a:r>
              <a:rPr lang="it-IT" sz="1050" b="1" dirty="0" err="1">
                <a:latin typeface="Courier New"/>
                <a:cs typeface="Courier New"/>
              </a:rPr>
              <a:t>pInFile-</a:t>
            </a:r>
            <a:r>
              <a:rPr lang="it-IT" sz="1050" b="1" dirty="0">
                <a:latin typeface="Courier New"/>
                <a:cs typeface="Courier New"/>
              </a:rPr>
              <a:t>&gt;</a:t>
            </a:r>
            <a:r>
              <a:rPr lang="it-IT" sz="1050" b="1" dirty="0" err="1">
                <a:latin typeface="Courier New"/>
                <a:cs typeface="Courier New"/>
              </a:rPr>
              <a:t>Get</a:t>
            </a:r>
            <a:r>
              <a:rPr lang="it-IT" sz="1050" b="1" dirty="0">
                <a:latin typeface="Courier New"/>
                <a:cs typeface="Courier New"/>
              </a:rPr>
              <a:t>(wsname.c_str());</a:t>
            </a:r>
          </a:p>
          <a:p>
            <a:r>
              <a:rPr lang="it-IT" sz="1050" b="1" dirty="0"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if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(!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pWs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){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cout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workspace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 &lt;&lt;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wsname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&lt;&lt; "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not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found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 &lt;&lt;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endl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return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-1;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}</a:t>
            </a:r>
          </a:p>
          <a:p>
            <a:endParaRPr lang="it-IT" sz="1050" b="1" dirty="0"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printout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content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Print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endParaRPr lang="it-IT" sz="1050" b="1" dirty="0"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load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and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print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data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from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workspace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RooAbsData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 data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&gt;data("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data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data-&gt;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Print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load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and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print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S+B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Model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Config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ModelConfig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(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ModelConfig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*)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pWs-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obj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SbHypo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pSbHypo-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Print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endParaRPr lang="it-IT" sz="105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latin typeface="Courier New"/>
                <a:cs typeface="Courier New"/>
              </a:rPr>
              <a:t>  </a:t>
            </a:r>
            <a:r>
              <a:rPr lang="it-IT" sz="1050" b="1" dirty="0" err="1">
                <a:latin typeface="Courier New"/>
                <a:cs typeface="Courier New"/>
              </a:rPr>
              <a:t>return</a:t>
            </a:r>
            <a:r>
              <a:rPr lang="it-IT" sz="1050" b="1" dirty="0">
                <a:latin typeface="Courier New"/>
                <a:cs typeface="Courier New"/>
              </a:rPr>
              <a:t> </a:t>
            </a:r>
            <a:r>
              <a:rPr lang="it-IT" sz="1050" b="1" dirty="0" err="1">
                <a:latin typeface="Courier New"/>
                <a:cs typeface="Courier New"/>
              </a:rPr>
              <a:t>0</a:t>
            </a:r>
            <a:r>
              <a:rPr lang="it-IT" sz="1050" b="1" dirty="0">
                <a:latin typeface="Courier New"/>
                <a:cs typeface="Courier New"/>
              </a:rPr>
              <a:t>;</a:t>
            </a:r>
          </a:p>
          <a:p>
            <a:r>
              <a:rPr lang="it-IT" sz="1050" b="1" dirty="0">
                <a:latin typeface="Courier New"/>
                <a:cs typeface="Courier New"/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limits (Bayesian)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C7812-02E8-A849-9E0B-8BE59F3C9A6E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669889" y="1054642"/>
            <a:ext cx="7462854" cy="5249407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create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Bayesian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calculator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and set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parameters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BayesianCalculator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bCalc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(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*data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, </a:t>
            </a:r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*pSbHypo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bCalc.SetName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("</a:t>
            </a:r>
            <a:r>
              <a:rPr lang="it-IT" sz="105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myBC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bCalc.SetConfidenceLevel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(0.95);</a:t>
            </a:r>
          </a:p>
          <a:p>
            <a:r>
              <a:rPr lang="it-IT" sz="1050" b="1" dirty="0" err="1">
                <a:solidFill>
                  <a:schemeClr val="accent2"/>
                </a:solidFill>
                <a:latin typeface="Courier New"/>
                <a:cs typeface="Courier New"/>
              </a:rPr>
              <a:t>bCalc.SetLeftSideTailFraction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(0.0);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bCalc-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SetIntegrationType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("ROOFIT");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     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estimate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credible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interval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NOTE: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unfortunate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notation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: the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UpperLimit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()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name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refers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     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the upper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boundary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an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interval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      NOT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the upper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limit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on the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parameter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of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interest</a:t>
            </a: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      (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it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just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happens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be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same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one-sided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     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interval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starting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at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0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SimpleInterval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pSInt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bCalc.GetInterval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double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upper_bound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pSInt-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UpperLimit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double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lower_bound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pSInt-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LowerLimit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cout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one-sided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95%.C.L.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bayesian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>
                <a:solidFill>
                  <a:schemeClr val="accent2"/>
                </a:solidFill>
                <a:latin typeface="Courier New"/>
                <a:cs typeface="Courier New"/>
              </a:rPr>
              <a:t>"</a:t>
            </a:r>
          </a:p>
          <a:p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            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credible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interval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for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: [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        &lt;&lt;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lower_bound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, 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 &lt;&lt;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upper_bound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         &lt;&lt; "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]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 &lt;&lt;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endl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  <a:p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make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posterior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PDF plot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POI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TCanvas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c1("</a:t>
            </a:r>
            <a:r>
              <a:rPr lang="it-IT" sz="1050" b="1" dirty="0" err="1">
                <a:solidFill>
                  <a:srgbClr val="8585E0"/>
                </a:solidFill>
                <a:latin typeface="Courier New"/>
                <a:cs typeface="Courier New"/>
              </a:rPr>
              <a:t>posterior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bCalc.SetScanOfPosterior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(100);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RooPlot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*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pPlot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bCalc.GetPosteriorPlot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pPlot-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Draw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c1.SaveAs("</a:t>
            </a:r>
            <a:r>
              <a:rPr lang="it-IT" sz="1050" b="1" dirty="0">
                <a:solidFill>
                  <a:srgbClr val="8585E0"/>
                </a:solidFill>
                <a:latin typeface="Courier New"/>
                <a:cs typeface="Courier New"/>
              </a:rPr>
              <a:t>bayesian_num_posterior.pdf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clean</a:t>
            </a:r>
            <a:r>
              <a:rPr lang="it-IT" sz="1050" b="1" dirty="0">
                <a:solidFill>
                  <a:srgbClr val="800000"/>
                </a:solidFill>
                <a:latin typeface="Courier New"/>
                <a:cs typeface="Courier New"/>
              </a:rPr>
              <a:t> up a </a:t>
            </a:r>
            <a:r>
              <a:rPr lang="it-IT" sz="1050" b="1" dirty="0" err="1">
                <a:solidFill>
                  <a:srgbClr val="800000"/>
                </a:solidFill>
                <a:latin typeface="Courier New"/>
                <a:cs typeface="Courier New"/>
              </a:rPr>
              <a:t>little</a:t>
            </a:r>
            <a:endParaRPr lang="it-IT" sz="105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delete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50" b="1" dirty="0" err="1">
                <a:solidFill>
                  <a:srgbClr val="3333CC"/>
                </a:solidFill>
                <a:latin typeface="Courier New"/>
                <a:cs typeface="Courier New"/>
              </a:rPr>
              <a:t>pSInt</a:t>
            </a:r>
            <a:r>
              <a:rPr lang="it-IT" sz="105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</p:txBody>
      </p:sp>
      <p:pic>
        <p:nvPicPr>
          <p:cNvPr id="8" name="Immagine 7" descr="bayesian_num_posterio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800" y="3539276"/>
            <a:ext cx="4175451" cy="28278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Markov Chain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7812-02E8-A849-9E0B-8BE59F3C9A6E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10" name="Rettangolo arrotondato 9"/>
          <p:cNvSpPr/>
          <p:nvPr/>
        </p:nvSpPr>
        <p:spPr bwMode="auto">
          <a:xfrm>
            <a:off x="392393" y="1644711"/>
            <a:ext cx="4100893" cy="4687253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Metropolis-Hastings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algorithm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needs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a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proposal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function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SequentialProposal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sp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(10.0);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MCMCCalculator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*data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,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*pSbHypo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mcmc.SetConfidenceLevel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(0.95);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mcmc.SetNumIters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(100000);   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num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.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iterations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mcmc.SetProposalFunction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sp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//first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N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steps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ignored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as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burn-in</a:t>
            </a:r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mcmc.SetNumBurnInSteps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(500); 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mcmc.SetLeftSideTailFraction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(0.0);</a:t>
            </a: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binning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plotting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only</a:t>
            </a:r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mcmc.SetNumBins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(40); 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   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/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 estimate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credible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interval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MCMCInterval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*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pMcmcInt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mcmc.GetInterval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double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upper_bound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pMcmcInt-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UpperLimit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double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lower_bound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=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pMcmcInt-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LowerLimit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 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cout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one-sided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95%.C.L. 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bayesian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00" b="1" dirty="0">
                <a:solidFill>
                  <a:schemeClr val="accent2"/>
                </a:solidFill>
                <a:latin typeface="Courier New"/>
                <a:cs typeface="Courier New"/>
              </a:rPr>
              <a:t>"</a:t>
            </a:r>
          </a:p>
          <a:p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  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credible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interval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for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: [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&lt;&lt;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lower_bound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,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" &lt;&lt;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upper_bound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&lt;&lt; 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]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	    &lt;&lt;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std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endl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  <a:endParaRPr lang="en-US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</p:txBody>
      </p:sp>
      <p:sp>
        <p:nvSpPr>
          <p:cNvPr id="11" name="Rettangolo arrotondato 10"/>
          <p:cNvSpPr/>
          <p:nvPr/>
        </p:nvSpPr>
        <p:spPr bwMode="auto">
          <a:xfrm>
            <a:off x="4611166" y="1644711"/>
            <a:ext cx="4183298" cy="3895487"/>
          </a:xfrm>
          <a:prstGeom prst="roundRect">
            <a:avLst>
              <a:gd name="adj" fmla="val 5664"/>
            </a:avLst>
          </a:prstGeom>
          <a:solidFill>
            <a:srgbClr val="FFFAC9"/>
          </a:solidFill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make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posterior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PDF plot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for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POI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TCanvas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c1("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posterior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::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MCMCIntervalPlot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plot(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*pMcmcInt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plot.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Draw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c1.SaveAs("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bayesian_mcmc_posterior.pdf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make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scatter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plots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to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visualise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the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Marov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chain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TCanvas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c2("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xsec_vs_beta_lumi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plot.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DrawChainScatter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"),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                    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beta_lumi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c2.SaveAs("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scatter_mcmc_xsec_vs_beta_lumi.pdf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TCanvas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c3("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xsec_vs_beta_efficiency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plot.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DrawChainScatter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"),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               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beta_efficiency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c3.SaveAs("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scatter_xsec_vs_beta_efficiency.pdf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TCanvas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c4("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xsec_vs_beta_nbkg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plot.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DrawChainScatter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xsec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"), 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                      *pWs-&gt;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var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("</a:t>
            </a:r>
            <a:r>
              <a:rPr lang="it-IT" sz="1000" b="1" dirty="0" err="1">
                <a:solidFill>
                  <a:srgbClr val="8585E0"/>
                </a:solidFill>
                <a:latin typeface="Courier New"/>
                <a:cs typeface="Courier New"/>
              </a:rPr>
              <a:t>beta_nbkg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"));</a:t>
            </a:r>
          </a:p>
          <a:p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c4.SaveAs("</a:t>
            </a:r>
            <a:r>
              <a:rPr lang="it-IT" sz="1000" b="1" dirty="0">
                <a:solidFill>
                  <a:srgbClr val="8585E0"/>
                </a:solidFill>
                <a:latin typeface="Courier New"/>
                <a:cs typeface="Courier New"/>
              </a:rPr>
              <a:t>scatter_xsec_vs_beta_nbkg.pdf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");</a:t>
            </a:r>
          </a:p>
          <a:p>
            <a:endParaRPr lang="it-IT" sz="1000" b="1" dirty="0">
              <a:solidFill>
                <a:srgbClr val="3333CC"/>
              </a:solidFill>
              <a:latin typeface="Courier New"/>
              <a:cs typeface="Courier New"/>
            </a:endParaRPr>
          </a:p>
          <a:p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//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clean</a:t>
            </a:r>
            <a:r>
              <a:rPr lang="it-IT" sz="1000" b="1" dirty="0">
                <a:solidFill>
                  <a:srgbClr val="800000"/>
                </a:solidFill>
                <a:latin typeface="Courier New"/>
                <a:cs typeface="Courier New"/>
              </a:rPr>
              <a:t> up a </a:t>
            </a:r>
            <a:r>
              <a:rPr lang="it-IT" sz="1000" b="1" dirty="0" err="1">
                <a:solidFill>
                  <a:srgbClr val="800000"/>
                </a:solidFill>
                <a:latin typeface="Courier New"/>
                <a:cs typeface="Courier New"/>
              </a:rPr>
              <a:t>little</a:t>
            </a:r>
            <a:endParaRPr lang="it-IT" sz="1000" b="1" dirty="0">
              <a:solidFill>
                <a:srgbClr val="800000"/>
              </a:solidFill>
              <a:latin typeface="Courier New"/>
              <a:cs typeface="Courier New"/>
            </a:endParaRPr>
          </a:p>
          <a:p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delete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 </a:t>
            </a:r>
            <a:r>
              <a:rPr lang="it-IT" sz="1000" b="1" dirty="0" err="1">
                <a:solidFill>
                  <a:srgbClr val="3333CC"/>
                </a:solidFill>
                <a:latin typeface="Courier New"/>
                <a:cs typeface="Courier New"/>
              </a:rPr>
              <a:t>pMcmcInt</a:t>
            </a:r>
            <a:r>
              <a:rPr lang="it-IT" sz="1000" b="1" dirty="0">
                <a:solidFill>
                  <a:srgbClr val="3333CC"/>
                </a:solidFill>
                <a:latin typeface="Courier New"/>
                <a:cs typeface="Courier New"/>
              </a:rPr>
              <a:t>;</a:t>
            </a:r>
          </a:p>
        </p:txBody>
      </p:sp>
      <p:sp>
        <p:nvSpPr>
          <p:cNvPr id="16" name="Segnaposto contenuto 2"/>
          <p:cNvSpPr txBox="1">
            <a:spLocks/>
          </p:cNvSpPr>
          <p:nvPr/>
        </p:nvSpPr>
        <p:spPr bwMode="auto">
          <a:xfrm>
            <a:off x="685800" y="1125538"/>
            <a:ext cx="7772400" cy="527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7" charset="-128"/>
                <a:cs typeface="ＭＳ Ｐゴシック" pitchFamily="-107" charset="-128"/>
              </a:rPr>
              <a:t>Copy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Courier New"/>
                <a:ea typeface="ＭＳ Ｐゴシック" pitchFamily="-107" charset="-128"/>
                <a:cs typeface="Courier New"/>
              </a:rPr>
              <a:t>bayesian_num.C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7" charset="-128"/>
                <a:cs typeface="ＭＳ Ｐゴシック" pitchFamily="-107" charset="-128"/>
              </a:rPr>
              <a:t> to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7" charset="-128"/>
                <a:cs typeface="ＭＳ Ｐゴシック" pitchFamily="-107" charset="-128"/>
              </a:rPr>
              <a:t> </a:t>
            </a:r>
            <a:r>
              <a:rPr lang="it-IT" b="1" kern="0" dirty="0">
                <a:solidFill>
                  <a:srgbClr val="262699"/>
                </a:solidFill>
                <a:latin typeface="Courier New"/>
                <a:ea typeface="ＭＳ Ｐゴシック" pitchFamily="-107" charset="-128"/>
                <a:cs typeface="Courier New"/>
              </a:rPr>
              <a:t>bayesian_mcmc.C</a:t>
            </a:r>
            <a:r>
              <a:rPr lang="it-IT" b="1" kern="0" dirty="0">
                <a:solidFill>
                  <a:srgbClr val="262699"/>
                </a:solidFill>
                <a:latin typeface="+mn-lt"/>
                <a:ea typeface="ＭＳ Ｐゴシック" pitchFamily="-107" charset="-128"/>
                <a:cs typeface="Courier New"/>
              </a:rPr>
              <a:t> 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7" charset="-128"/>
                <a:cs typeface="ＭＳ Ｐゴシック" pitchFamily="-107" charset="-128"/>
              </a:rPr>
              <a:t>and </a:t>
            </a:r>
            <a:r>
              <a:rPr lang="en-US" kern="0" dirty="0">
                <a:latin typeface="+mn-lt"/>
                <a:ea typeface="ＭＳ Ｐゴシック" pitchFamily="-107" charset="-128"/>
                <a:cs typeface="ＭＳ Ｐゴシック" pitchFamily="-107" charset="-128"/>
              </a:rPr>
              <a:t>insert the code below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7" charset="-128"/>
                <a:cs typeface="ＭＳ Ｐゴシック" pitchFamily="-107" charset="-128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MCMC plots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75BF-BF3C-4842-8090-062A4B4EBFEF}" type="slidenum">
              <a:rPr lang="it-IT" smtClean="0"/>
              <a:pPr/>
              <a:t>18</a:t>
            </a:fld>
            <a:endParaRPr lang="it-IT"/>
          </a:p>
        </p:txBody>
      </p:sp>
      <p:pic>
        <p:nvPicPr>
          <p:cNvPr id="10" name="Immagine 9" descr="bayesian_mcmc_posterio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75" y="867010"/>
            <a:ext cx="4103199" cy="277888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06" y="3701748"/>
            <a:ext cx="3831777" cy="272298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965" y="3730112"/>
            <a:ext cx="3986493" cy="271267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370" y="926383"/>
            <a:ext cx="3873035" cy="27436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17035</TotalTime>
  <Words>2843</Words>
  <Application>Microsoft Macintosh PowerPoint</Application>
  <PresentationFormat>Presentazione su schermo (4:3)</PresentationFormat>
  <Paragraphs>456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ＭＳ Ｐゴシック</vt:lpstr>
      <vt:lpstr>Arial</vt:lpstr>
      <vt:lpstr>Courier New</vt:lpstr>
      <vt:lpstr>Symbol</vt:lpstr>
      <vt:lpstr>Times New Roman</vt:lpstr>
      <vt:lpstr>Struttura predefinita</vt:lpstr>
      <vt:lpstr>Statistical Methods for Data Analysis  a RooStats example</vt:lpstr>
      <vt:lpstr>RooStats toolkit</vt:lpstr>
      <vt:lpstr>Step-by-step example</vt:lpstr>
      <vt:lpstr>Define parameters and PDF model</vt:lpstr>
      <vt:lpstr>Output from ROOT </vt:lpstr>
      <vt:lpstr>Replace nsig by σ×ε×L</vt:lpstr>
      <vt:lpstr>Systematic uncertainty: lumi</vt:lpstr>
      <vt:lpstr>Lumi uncertainty (cont.)</vt:lpstr>
      <vt:lpstr>Systematic uncertainty: efficiency</vt:lpstr>
      <vt:lpstr>Systematic uncertainty: nbkg</vt:lpstr>
      <vt:lpstr>Define dataset</vt:lpstr>
      <vt:lpstr>Model configuration</vt:lpstr>
      <vt:lpstr>Parameter snapshot</vt:lpstr>
      <vt:lpstr>Adding more hypotheses models</vt:lpstr>
      <vt:lpstr>Using the a workspace</vt:lpstr>
      <vt:lpstr>Compute limits (Bayesian)</vt:lpstr>
      <vt:lpstr>Bayesian Markov Chain</vt:lpstr>
      <vt:lpstr>Bayesian MCMC plots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3403</cp:revision>
  <cp:lastPrinted>2000-05-08T08:00:41Z</cp:lastPrinted>
  <dcterms:created xsi:type="dcterms:W3CDTF">2014-10-15T08:31:08Z</dcterms:created>
  <dcterms:modified xsi:type="dcterms:W3CDTF">2019-02-04T07:56:54Z</dcterms:modified>
</cp:coreProperties>
</file>